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8" r:id="rId6"/>
    <p:sldId id="259" r:id="rId7"/>
    <p:sldId id="260" r:id="rId8"/>
    <p:sldId id="261" r:id="rId9"/>
    <p:sldId id="262" r:id="rId10"/>
    <p:sldId id="263" r:id="rId11"/>
    <p:sldId id="264" r:id="rId12"/>
  </p:sldIdLst>
  <p:sldSz cx="12192000" cy="6858000"/>
  <p:notesSz cx="6858000" cy="9144000"/>
  <p:defaultTextStyle>
    <a:defPPr>
      <a:defRPr lang="LID4096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392C901-3D94-42B3-9455-0767562DBBE5}" v="72" dt="2024-09-16T13:35:07.5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25" autoAdjust="0"/>
    <p:restoredTop sz="94660"/>
  </p:normalViewPr>
  <p:slideViewPr>
    <p:cSldViewPr snapToGrid="0">
      <p:cViewPr varScale="1">
        <p:scale>
          <a:sx n="135" d="100"/>
          <a:sy n="135" d="100"/>
        </p:scale>
        <p:origin x="144" y="3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lunschi Andreas PH Luzern" userId="S::andreas.blunschi@phlu.ch::ce9f7b9c-02e1-4921-adcd-6717468ab7c7" providerId="AD" clId="Web-{D392C901-3D94-42B3-9455-0767562DBBE5}"/>
    <pc:docChg chg="modSld">
      <pc:chgData name="Blunschi Andreas PH Luzern" userId="S::andreas.blunschi@phlu.ch::ce9f7b9c-02e1-4921-adcd-6717468ab7c7" providerId="AD" clId="Web-{D392C901-3D94-42B3-9455-0767562DBBE5}" dt="2024-09-16T13:35:07.554" v="71" actId="1076"/>
      <pc:docMkLst>
        <pc:docMk/>
      </pc:docMkLst>
      <pc:sldChg chg="modSp">
        <pc:chgData name="Blunschi Andreas PH Luzern" userId="S::andreas.blunschi@phlu.ch::ce9f7b9c-02e1-4921-adcd-6717468ab7c7" providerId="AD" clId="Web-{D392C901-3D94-42B3-9455-0767562DBBE5}" dt="2024-09-16T13:35:07.554" v="71" actId="1076"/>
        <pc:sldMkLst>
          <pc:docMk/>
          <pc:sldMk cId="4072920544" sldId="256"/>
        </pc:sldMkLst>
        <pc:spChg chg="mod">
          <ac:chgData name="Blunschi Andreas PH Luzern" userId="S::andreas.blunschi@phlu.ch::ce9f7b9c-02e1-4921-adcd-6717468ab7c7" providerId="AD" clId="Web-{D392C901-3D94-42B3-9455-0767562DBBE5}" dt="2024-09-16T13:35:07.554" v="71" actId="1076"/>
          <ac:spMkLst>
            <pc:docMk/>
            <pc:sldMk cId="4072920544" sldId="256"/>
            <ac:spMk id="3" creationId="{836D5017-6291-2677-5F6B-1A974E1BED7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A9E530B-BD47-C4B4-43BD-DA5EC840D9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LID4096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356F61EE-06C5-88FD-1D5A-5F063A64E1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LID4096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EBA1A01-FB5F-9C53-F6DB-093E64BD10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DDBE2-B16A-4CF7-8BB7-BB31B07DFB24}" type="datetimeFigureOut">
              <a:rPr lang="LID4096" smtClean="0"/>
              <a:t>09/16/2024</a:t>
            </a:fld>
            <a:endParaRPr lang="LID4096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DBE29F2-E020-F589-58BC-5B14575BAB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294FD8D-93DD-3B25-B6CB-680749F78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A0CE3-90A6-4BCE-8819-311545E53021}" type="slidenum">
              <a:rPr lang="LID4096" smtClean="0"/>
              <a:t>‹Nr.›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63967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9EAB2DA-314D-6795-085D-94D0C7C414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LID4096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4EF5C579-B8F5-A654-E13C-AD4D058163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LID4096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88FE75B-57F1-FABA-CF2E-181958408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DDBE2-B16A-4CF7-8BB7-BB31B07DFB24}" type="datetimeFigureOut">
              <a:rPr lang="LID4096" smtClean="0"/>
              <a:t>09/16/2024</a:t>
            </a:fld>
            <a:endParaRPr lang="LID4096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47EC990-3ED5-1797-D86E-9FF37E3E8B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EAB5D02-C1D9-D086-3202-5EDE0A3E3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A0CE3-90A6-4BCE-8819-311545E53021}" type="slidenum">
              <a:rPr lang="LID4096" smtClean="0"/>
              <a:t>‹Nr.›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270021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D6DC284C-C1E4-B688-F7EF-9577EB8DA7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LID4096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8A7EFC35-E9B7-80FC-83B5-D13002F574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LID4096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CFCF119-4BCD-23DE-D3C2-D865F942B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DDBE2-B16A-4CF7-8BB7-BB31B07DFB24}" type="datetimeFigureOut">
              <a:rPr lang="LID4096" smtClean="0"/>
              <a:t>09/16/2024</a:t>
            </a:fld>
            <a:endParaRPr lang="LID4096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8E17845-6068-DC69-E556-D20F0F419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F102CD6-6E30-7C12-FBB5-7FD3191780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A0CE3-90A6-4BCE-8819-311545E53021}" type="slidenum">
              <a:rPr lang="LID4096" smtClean="0"/>
              <a:t>‹Nr.›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757848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785C495-D735-767F-5A5F-1251254E01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LID4096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FEA1CC9-A423-26F8-58DB-C7777CE4A2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LID4096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896BA81-4F9E-6292-3621-1DAABE85C0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DDBE2-B16A-4CF7-8BB7-BB31B07DFB24}" type="datetimeFigureOut">
              <a:rPr lang="LID4096" smtClean="0"/>
              <a:t>09/16/2024</a:t>
            </a:fld>
            <a:endParaRPr lang="LID4096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B882B3B-39DE-5481-9443-809F93BF8E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E4B15AE-C5DB-0547-3E29-BECAA66759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A0CE3-90A6-4BCE-8819-311545E53021}" type="slidenum">
              <a:rPr lang="LID4096" smtClean="0"/>
              <a:t>‹Nr.›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373787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DB30DB1-1D2B-7325-BB12-EDB86F038E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LID4096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0491617-0E07-03CB-7B50-95FC43CE8A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0A2533A-BE42-5E3A-0822-4C200515E1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DDBE2-B16A-4CF7-8BB7-BB31B07DFB24}" type="datetimeFigureOut">
              <a:rPr lang="LID4096" smtClean="0"/>
              <a:t>09/16/2024</a:t>
            </a:fld>
            <a:endParaRPr lang="LID4096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5522390-B395-2184-BB5F-61E4E64BD0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73333F8-5A17-D494-AE40-484288F8A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A0CE3-90A6-4BCE-8819-311545E53021}" type="slidenum">
              <a:rPr lang="LID4096" smtClean="0"/>
              <a:t>‹Nr.›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1877959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CEBF0E-0FF8-66F9-F133-F4420DCFB0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LID4096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4C25AEB-114E-ACEA-E239-4C87A11216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LID4096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07B9A5-7919-E264-8EC4-FF6DD6985B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LID4096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F066992-1393-ABA3-4A12-CB58D8379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DDBE2-B16A-4CF7-8BB7-BB31B07DFB24}" type="datetimeFigureOut">
              <a:rPr lang="LID4096" smtClean="0"/>
              <a:t>09/16/2024</a:t>
            </a:fld>
            <a:endParaRPr lang="LID4096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3D179C6-F5EC-D361-8510-364862BEC6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EB79355-98DD-563D-CC39-F6480F952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A0CE3-90A6-4BCE-8819-311545E53021}" type="slidenum">
              <a:rPr lang="LID4096" smtClean="0"/>
              <a:t>‹Nr.›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174738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A8EE850-9D40-C3B9-368D-7A099EE753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LID4096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AB7E2FF-8F48-C2A3-2B00-DB02C6210A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6E028A5-A095-C934-3D36-2FD6C83814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LID4096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544CAB9-AA8F-0798-3415-634DF1C158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0BD92814-5A25-F75C-2198-9D27DA3ECA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LID4096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80823C08-5440-5D7D-6A6A-3C96BAC5DD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DDBE2-B16A-4CF7-8BB7-BB31B07DFB24}" type="datetimeFigureOut">
              <a:rPr lang="LID4096" smtClean="0"/>
              <a:t>09/16/2024</a:t>
            </a:fld>
            <a:endParaRPr lang="LID4096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651B38E7-170F-8817-EF5F-99B3274C1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A002B60-861D-B129-4CED-96CEF06655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A0CE3-90A6-4BCE-8819-311545E53021}" type="slidenum">
              <a:rPr lang="LID4096" smtClean="0"/>
              <a:t>‹Nr.›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4078245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D643B4-96FE-0757-1391-731F13E7A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LID4096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CB6504A-56C3-303D-C49F-25492CCCB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DDBE2-B16A-4CF7-8BB7-BB31B07DFB24}" type="datetimeFigureOut">
              <a:rPr lang="LID4096" smtClean="0"/>
              <a:t>09/16/2024</a:t>
            </a:fld>
            <a:endParaRPr lang="LID4096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4B3F78F-ECE5-06DD-10F1-87CDD0A9DA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38211111-96C3-9AF8-2FE8-DDA4C07D4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A0CE3-90A6-4BCE-8819-311545E53021}" type="slidenum">
              <a:rPr lang="LID4096" smtClean="0"/>
              <a:t>‹Nr.›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580137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5A1AB1D0-50E3-3138-F072-5D0A2C9E86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DDBE2-B16A-4CF7-8BB7-BB31B07DFB24}" type="datetimeFigureOut">
              <a:rPr lang="LID4096" smtClean="0"/>
              <a:t>09/16/2024</a:t>
            </a:fld>
            <a:endParaRPr lang="LID4096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34FB115F-17F6-49C3-3449-F8B073F3F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3024EA0-595E-725E-D14A-B4B9AFEBE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A0CE3-90A6-4BCE-8819-311545E53021}" type="slidenum">
              <a:rPr lang="LID4096" smtClean="0"/>
              <a:t>‹Nr.›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648814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7C2660-0559-D683-8277-D8BA556E4B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LID4096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2FDFCA3-5299-43B2-2509-1942801D65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LID4096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CEC68EE-B5E1-C0C2-A1AA-FBD732A254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C4599394-4613-1138-08AF-7F94207CA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DDBE2-B16A-4CF7-8BB7-BB31B07DFB24}" type="datetimeFigureOut">
              <a:rPr lang="LID4096" smtClean="0"/>
              <a:t>09/16/2024</a:t>
            </a:fld>
            <a:endParaRPr lang="LID4096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C854857-4B28-F5D9-DF64-4FDB951DB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DFFC99A-F7CC-F214-606E-87D5D0B74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A0CE3-90A6-4BCE-8819-311545E53021}" type="slidenum">
              <a:rPr lang="LID4096" smtClean="0"/>
              <a:t>‹Nr.›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8049876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C6A9A7-CD9F-D15B-1479-9FABF57DB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LID4096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762769D8-DD2C-487E-9491-0D3601359E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LID4096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C935BD7-91F3-3B23-968E-F718D5FCF2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799FB45-104B-21BC-2AA2-0707EE3FC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DDBE2-B16A-4CF7-8BB7-BB31B07DFB24}" type="datetimeFigureOut">
              <a:rPr lang="LID4096" smtClean="0"/>
              <a:t>09/16/2024</a:t>
            </a:fld>
            <a:endParaRPr lang="LID4096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FE8BB9C-A91D-07C5-12A8-8354EF611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4915766-45ED-A860-55C8-ABFD9BF80B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A0CE3-90A6-4BCE-8819-311545E53021}" type="slidenum">
              <a:rPr lang="LID4096" smtClean="0"/>
              <a:t>‹Nr.›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45997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1EEC76DF-3541-3FD1-BCF4-6CDC56D6ED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LID4096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E993DB0-EED2-8752-EB73-A78A57814C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LID4096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00541EB-AAF8-68DD-B94A-6092C56ADA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4DDBE2-B16A-4CF7-8BB7-BB31B07DFB24}" type="datetimeFigureOut">
              <a:rPr lang="LID4096" smtClean="0"/>
              <a:t>09/16/2024</a:t>
            </a:fld>
            <a:endParaRPr lang="LID4096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4AEFDE-6B97-26BD-5305-0C0F790B6A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LID4096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9591B71-6572-AA7E-757B-4AEED5966B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16A0CE3-90A6-4BCE-8819-311545E53021}" type="slidenum">
              <a:rPr lang="LID4096" smtClean="0"/>
              <a:t>‹Nr.›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108253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ID4096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12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7" Type="http://schemas.openxmlformats.org/officeDocument/2006/relationships/image" Target="../media/image18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19.gi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jpg"/><Relationship Id="rId5" Type="http://schemas.openxmlformats.org/officeDocument/2006/relationships/image" Target="../media/image6.jpg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19.gif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gif"/><Relationship Id="rId5" Type="http://schemas.openxmlformats.org/officeDocument/2006/relationships/image" Target="../media/image5.jpg"/><Relationship Id="rId4" Type="http://schemas.openxmlformats.org/officeDocument/2006/relationships/image" Target="../media/image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gif"/><Relationship Id="rId5" Type="http://schemas.openxmlformats.org/officeDocument/2006/relationships/image" Target="../media/image12.jpg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27CF1A-A480-0C4E-560C-2500391199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Bilder „echt oder gefälscht“?</a:t>
            </a:r>
            <a:endParaRPr lang="LID4096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836D5017-6291-2677-5F6B-1A974E1BED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63014" y="3612770"/>
            <a:ext cx="9465971" cy="238556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 dirty="0"/>
              <a:t>Bildauswahl für die Gruppenarbeit:</a:t>
            </a:r>
            <a:br>
              <a:rPr lang="de-DE" dirty="0"/>
            </a:br>
            <a:r>
              <a:rPr lang="de-DE" dirty="0"/>
              <a:t>Folien 2 – 4 für die Gruppen ausdrucken</a:t>
            </a:r>
            <a:br>
              <a:rPr lang="de-DE" dirty="0"/>
            </a:br>
            <a:r>
              <a:rPr lang="de-DE" dirty="0"/>
              <a:t>Folien 5 – 8 sind die Lösungen</a:t>
            </a:r>
            <a:br>
              <a:rPr lang="de-DE" dirty="0"/>
            </a:br>
            <a:br>
              <a:rPr lang="de-DE" dirty="0"/>
            </a:br>
            <a:r>
              <a:rPr lang="de-DE" dirty="0"/>
              <a:t>Hinweis: Die Bilder sind bewusst so gewählt, dass die Zuordnung zu "echt" oder "gefälscht" schwierig ist. Dies dient zur Sensibilisierung.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40729205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C7336F7B-7038-4227-BCAC-E417CC3F66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Grafik 11" descr="Ein Bild, das Platane Flugzeug Hobel, Wolke, Himmel, Verkehrsflugzeug enthält.&#10;&#10;Automatisch generierte Beschreibung">
            <a:extLst>
              <a:ext uri="{FF2B5EF4-FFF2-40B4-BE49-F238E27FC236}">
                <a16:creationId xmlns:a16="http://schemas.microsoft.com/office/drawing/2014/main" id="{E2365087-E6CA-B588-AE99-2FDF8C67BE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93" r="-5" b="-5"/>
          <a:stretch/>
        </p:blipFill>
        <p:spPr>
          <a:xfrm>
            <a:off x="196731" y="175147"/>
            <a:ext cx="3792174" cy="3174339"/>
          </a:xfrm>
          <a:prstGeom prst="rect">
            <a:avLst/>
          </a:prstGeom>
        </p:spPr>
      </p:pic>
      <p:pic>
        <p:nvPicPr>
          <p:cNvPr id="16" name="Grafik 15" descr="Ein Bild, das draußen, Himmel, Gebäude, Gewerbegebäude enthält.&#10;&#10;Automatisch generierte Beschreibung">
            <a:extLst>
              <a:ext uri="{FF2B5EF4-FFF2-40B4-BE49-F238E27FC236}">
                <a16:creationId xmlns:a16="http://schemas.microsoft.com/office/drawing/2014/main" id="{D463BFC5-F154-4C57-6C91-0ED3891F89C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4" r="-5" b="12055"/>
          <a:stretch/>
        </p:blipFill>
        <p:spPr>
          <a:xfrm>
            <a:off x="4209091" y="175147"/>
            <a:ext cx="3792174" cy="3174339"/>
          </a:xfrm>
          <a:prstGeom prst="rect">
            <a:avLst/>
          </a:prstGeom>
        </p:spPr>
      </p:pic>
      <p:pic>
        <p:nvPicPr>
          <p:cNvPr id="26" name="Grafik 25" descr="Ein Bild, das Musik, Saxofon, Musikinstrument, Blechblasinstrument enthält.&#10;&#10;Automatisch generierte Beschreibung">
            <a:extLst>
              <a:ext uri="{FF2B5EF4-FFF2-40B4-BE49-F238E27FC236}">
                <a16:creationId xmlns:a16="http://schemas.microsoft.com/office/drawing/2014/main" id="{BA953C57-819D-5EAC-ED2E-6A885C2EB81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93" r="-5" b="-5"/>
          <a:stretch/>
        </p:blipFill>
        <p:spPr>
          <a:xfrm>
            <a:off x="8194217" y="175147"/>
            <a:ext cx="3792174" cy="3174339"/>
          </a:xfrm>
          <a:prstGeom prst="rect">
            <a:avLst/>
          </a:prstGeom>
        </p:spPr>
      </p:pic>
      <p:pic>
        <p:nvPicPr>
          <p:cNvPr id="18" name="Grafik 17" descr="Ein Bild, das Wirbellose, Wirbellose Meerestiere, Organismus, Krake enthält.&#10;&#10;Automatisch generierte Beschreibung">
            <a:extLst>
              <a:ext uri="{FF2B5EF4-FFF2-40B4-BE49-F238E27FC236}">
                <a16:creationId xmlns:a16="http://schemas.microsoft.com/office/drawing/2014/main" id="{9B5C5C81-CD40-6C01-0FBE-88BB8CCE7C8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70" r="-5" b="-5"/>
          <a:stretch/>
        </p:blipFill>
        <p:spPr>
          <a:xfrm>
            <a:off x="191088" y="3508511"/>
            <a:ext cx="3792174" cy="3171426"/>
          </a:xfrm>
          <a:prstGeom prst="rect">
            <a:avLst/>
          </a:prstGeom>
        </p:spPr>
      </p:pic>
      <p:pic>
        <p:nvPicPr>
          <p:cNvPr id="20" name="Grafik 19" descr="Ein Bild, das Wirbellose, Wirbellose Meerestiere, Krake, Organismus enthält.&#10;&#10;Automatisch generierte Beschreibung">
            <a:extLst>
              <a:ext uri="{FF2B5EF4-FFF2-40B4-BE49-F238E27FC236}">
                <a16:creationId xmlns:a16="http://schemas.microsoft.com/office/drawing/2014/main" id="{BE8F492B-06F4-E010-0CE9-F4C5E40113A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33" r="-5" b="3433"/>
          <a:stretch/>
        </p:blipFill>
        <p:spPr>
          <a:xfrm>
            <a:off x="4203448" y="3508511"/>
            <a:ext cx="3792174" cy="3171426"/>
          </a:xfrm>
          <a:prstGeom prst="rect">
            <a:avLst/>
          </a:prstGeom>
        </p:spPr>
      </p:pic>
      <p:pic>
        <p:nvPicPr>
          <p:cNvPr id="22" name="Grafik 21" descr="Ein Bild, das Himmel, draußen, Fahrzeug, Landfahrzeug enthält.&#10;&#10;Automatisch generierte Beschreibung">
            <a:extLst>
              <a:ext uri="{FF2B5EF4-FFF2-40B4-BE49-F238E27FC236}">
                <a16:creationId xmlns:a16="http://schemas.microsoft.com/office/drawing/2014/main" id="{28E01908-601B-29CA-8044-52A5CB5B9D7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70" r="-5" b="-5"/>
          <a:stretch/>
        </p:blipFill>
        <p:spPr>
          <a:xfrm>
            <a:off x="8188574" y="3508511"/>
            <a:ext cx="3792174" cy="3171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5424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6" name="Rectangle 55">
            <a:extLst>
              <a:ext uri="{FF2B5EF4-FFF2-40B4-BE49-F238E27FC236}">
                <a16:creationId xmlns:a16="http://schemas.microsoft.com/office/drawing/2014/main" id="{C7336F7B-7038-4227-BCAC-E417CC3F66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" name="Grafik 39" descr="Ein Bild, das Kleidung, Person, Menschliches Gesicht, Lächeln enthält.&#10;&#10;Automatisch generierte Beschreibung">
            <a:extLst>
              <a:ext uri="{FF2B5EF4-FFF2-40B4-BE49-F238E27FC236}">
                <a16:creationId xmlns:a16="http://schemas.microsoft.com/office/drawing/2014/main" id="{33505431-7F04-52C9-01E8-85B40BFBF9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2" r="-5" b="15696"/>
          <a:stretch/>
        </p:blipFill>
        <p:spPr>
          <a:xfrm>
            <a:off x="196731" y="175147"/>
            <a:ext cx="3792174" cy="3174339"/>
          </a:xfrm>
          <a:prstGeom prst="rect">
            <a:avLst/>
          </a:prstGeom>
        </p:spPr>
      </p:pic>
      <p:pic>
        <p:nvPicPr>
          <p:cNvPr id="32" name="Grafik 31" descr="Ein Bild, das Transport, Bahnhof, Hochgeschwindigkeitszug, Bahn enthält.&#10;&#10;Automatisch generierte Beschreibung">
            <a:extLst>
              <a:ext uri="{FF2B5EF4-FFF2-40B4-BE49-F238E27FC236}">
                <a16:creationId xmlns:a16="http://schemas.microsoft.com/office/drawing/2014/main" id="{86693FC0-2BBD-B219-CE0E-0873760B16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69" r="-5" b="9420"/>
          <a:stretch/>
        </p:blipFill>
        <p:spPr>
          <a:xfrm>
            <a:off x="4209091" y="175147"/>
            <a:ext cx="3792174" cy="3174339"/>
          </a:xfrm>
          <a:prstGeom prst="rect">
            <a:avLst/>
          </a:prstGeom>
        </p:spPr>
      </p:pic>
      <p:pic>
        <p:nvPicPr>
          <p:cNvPr id="46" name="Grafik 45" descr="Ein Bild, das draußen, Fahrzeug, Landfahrzeug, Straße enthält.&#10;&#10;Automatisch generierte Beschreibung">
            <a:extLst>
              <a:ext uri="{FF2B5EF4-FFF2-40B4-BE49-F238E27FC236}">
                <a16:creationId xmlns:a16="http://schemas.microsoft.com/office/drawing/2014/main" id="{787F69D1-C34B-2632-C421-306D04C628F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9" r="-5" b="10169"/>
          <a:stretch/>
        </p:blipFill>
        <p:spPr>
          <a:xfrm>
            <a:off x="8194217" y="175147"/>
            <a:ext cx="3792174" cy="3174339"/>
          </a:xfrm>
          <a:prstGeom prst="rect">
            <a:avLst/>
          </a:prstGeom>
        </p:spPr>
      </p:pic>
      <p:pic>
        <p:nvPicPr>
          <p:cNvPr id="30" name="Grafik 29" descr="Ein Bild, das Säugetier, Schlange, Reptil, Schuppenkriechtiere enthält.&#10;&#10;Automatisch generierte Beschreibung">
            <a:extLst>
              <a:ext uri="{FF2B5EF4-FFF2-40B4-BE49-F238E27FC236}">
                <a16:creationId xmlns:a16="http://schemas.microsoft.com/office/drawing/2014/main" id="{F8CE59D5-4436-5EA2-0512-F1F6682AA45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99" r="-5" b="666"/>
          <a:stretch/>
        </p:blipFill>
        <p:spPr>
          <a:xfrm>
            <a:off x="191088" y="3508511"/>
            <a:ext cx="3792174" cy="3171426"/>
          </a:xfrm>
          <a:prstGeom prst="rect">
            <a:avLst/>
          </a:prstGeom>
        </p:spPr>
      </p:pic>
      <p:pic>
        <p:nvPicPr>
          <p:cNvPr id="6" name="Inhaltsplatzhalter 5" descr="Ein Bild, das Bär, Säugetier, polar, Eisbär enthält.&#10;&#10;Automatisch generierte Beschreibung">
            <a:extLst>
              <a:ext uri="{FF2B5EF4-FFF2-40B4-BE49-F238E27FC236}">
                <a16:creationId xmlns:a16="http://schemas.microsoft.com/office/drawing/2014/main" id="{18A5CDAB-F9C4-D213-C388-7F65A3BAF51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70" r="-5" b="-5"/>
          <a:stretch/>
        </p:blipFill>
        <p:spPr>
          <a:xfrm>
            <a:off x="4203448" y="3508511"/>
            <a:ext cx="3792174" cy="3171426"/>
          </a:xfrm>
          <a:prstGeom prst="rect">
            <a:avLst/>
          </a:prstGeom>
        </p:spPr>
      </p:pic>
      <p:pic>
        <p:nvPicPr>
          <p:cNvPr id="36" name="Grafik 35" descr="Ein Bild, das Architektur, draußen, Himmel, Baum enthält.&#10;&#10;Automatisch generierte Beschreibung">
            <a:extLst>
              <a:ext uri="{FF2B5EF4-FFF2-40B4-BE49-F238E27FC236}">
                <a16:creationId xmlns:a16="http://schemas.microsoft.com/office/drawing/2014/main" id="{FF27AF13-EC02-9BD5-17EC-14688223B88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19" r="-5" b="6446"/>
          <a:stretch/>
        </p:blipFill>
        <p:spPr>
          <a:xfrm>
            <a:off x="8188574" y="3508511"/>
            <a:ext cx="3792174" cy="3171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1971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4" name="Rectangle 53">
            <a:extLst>
              <a:ext uri="{FF2B5EF4-FFF2-40B4-BE49-F238E27FC236}">
                <a16:creationId xmlns:a16="http://schemas.microsoft.com/office/drawing/2014/main" id="{C7336F7B-7038-4227-BCAC-E417CC3F66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fik 9" descr="Ein Bild, das Bär, Säugetier, polar, Eisbär enthält.">
            <a:extLst>
              <a:ext uri="{FF2B5EF4-FFF2-40B4-BE49-F238E27FC236}">
                <a16:creationId xmlns:a16="http://schemas.microsoft.com/office/drawing/2014/main" id="{4D4FB3EC-03EA-B743-201B-BE19E5A8D6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7" r="-5" b="14131"/>
          <a:stretch/>
        </p:blipFill>
        <p:spPr>
          <a:xfrm>
            <a:off x="196731" y="175147"/>
            <a:ext cx="3792174" cy="3174339"/>
          </a:xfrm>
          <a:prstGeom prst="rect">
            <a:avLst/>
          </a:prstGeom>
        </p:spPr>
      </p:pic>
      <p:pic>
        <p:nvPicPr>
          <p:cNvPr id="38" name="Grafik 37" descr="Ein Bild, das Person, Kleidung, Im Haus, Lernen enthält.&#10;&#10;Automatisch generierte Beschreibung">
            <a:extLst>
              <a:ext uri="{FF2B5EF4-FFF2-40B4-BE49-F238E27FC236}">
                <a16:creationId xmlns:a16="http://schemas.microsoft.com/office/drawing/2014/main" id="{69BF75EB-B919-26A5-85E0-F904425E2F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2" r="-5" b="15267"/>
          <a:stretch/>
        </p:blipFill>
        <p:spPr>
          <a:xfrm>
            <a:off x="4209091" y="175147"/>
            <a:ext cx="3792174" cy="3174339"/>
          </a:xfrm>
          <a:prstGeom prst="rect">
            <a:avLst/>
          </a:prstGeom>
        </p:spPr>
      </p:pic>
      <p:pic>
        <p:nvPicPr>
          <p:cNvPr id="24" name="Grafik 23" descr="Ein Bild, das Saxofon, Musik, Musikinstrument, Konzert enthält.&#10;&#10;Automatisch generierte Beschreibung">
            <a:extLst>
              <a:ext uri="{FF2B5EF4-FFF2-40B4-BE49-F238E27FC236}">
                <a16:creationId xmlns:a16="http://schemas.microsoft.com/office/drawing/2014/main" id="{B3301346-9738-761E-FEF4-A34FCD5CD3B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93" r="-5" b="-5"/>
          <a:stretch/>
        </p:blipFill>
        <p:spPr>
          <a:xfrm>
            <a:off x="8194217" y="175147"/>
            <a:ext cx="3792174" cy="3174339"/>
          </a:xfrm>
          <a:prstGeom prst="rect">
            <a:avLst/>
          </a:prstGeom>
        </p:spPr>
      </p:pic>
      <p:pic>
        <p:nvPicPr>
          <p:cNvPr id="28" name="Grafik 27" descr="Ein Bild, das Schlange, Säugetier, Reptil, Grün enthält.&#10;&#10;Automatisch generierte Beschreibung">
            <a:extLst>
              <a:ext uri="{FF2B5EF4-FFF2-40B4-BE49-F238E27FC236}">
                <a16:creationId xmlns:a16="http://schemas.microsoft.com/office/drawing/2014/main" id="{1941118C-5316-163D-E755-F20EDAC12AD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70" r="-5" b="-5"/>
          <a:stretch/>
        </p:blipFill>
        <p:spPr>
          <a:xfrm>
            <a:off x="191088" y="3508511"/>
            <a:ext cx="3792174" cy="3171426"/>
          </a:xfrm>
          <a:prstGeom prst="rect">
            <a:avLst/>
          </a:prstGeom>
        </p:spPr>
      </p:pic>
      <p:pic>
        <p:nvPicPr>
          <p:cNvPr id="44" name="Grafik 43" descr="Ein Bild, das Fahrzeug, Landfahrzeug, draußen, Rad enthält.&#10;&#10;Automatisch generierte Beschreibung">
            <a:extLst>
              <a:ext uri="{FF2B5EF4-FFF2-40B4-BE49-F238E27FC236}">
                <a16:creationId xmlns:a16="http://schemas.microsoft.com/office/drawing/2014/main" id="{B3374A58-ED17-446B-4D16-DA0F774E302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09" r="-5" b="5957"/>
          <a:stretch/>
        </p:blipFill>
        <p:spPr>
          <a:xfrm>
            <a:off x="4203448" y="3508511"/>
            <a:ext cx="3792174" cy="3171426"/>
          </a:xfrm>
          <a:prstGeom prst="rect">
            <a:avLst/>
          </a:prstGeom>
        </p:spPr>
      </p:pic>
      <p:pic>
        <p:nvPicPr>
          <p:cNvPr id="42" name="Grafik 41" descr="Ein Bild, das Transport, Rad, Fahrzeug, Himmel enthält.&#10;&#10;Automatisch generierte Beschreibung">
            <a:extLst>
              <a:ext uri="{FF2B5EF4-FFF2-40B4-BE49-F238E27FC236}">
                <a16:creationId xmlns:a16="http://schemas.microsoft.com/office/drawing/2014/main" id="{34E30F6B-F4F0-9763-FE2E-5B86A360BEE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70" r="-5" b="-5"/>
          <a:stretch/>
        </p:blipFill>
        <p:spPr>
          <a:xfrm>
            <a:off x="8188574" y="3508511"/>
            <a:ext cx="3792174" cy="3171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4635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C7336F7B-7038-4227-BCAC-E417CC3F66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fik 15" descr="Ein Bild, das draußen, Himmel, Gebäude, Gewerbegebäude enthält.&#10;&#10;Automatisch generierte Beschreibung">
            <a:extLst>
              <a:ext uri="{FF2B5EF4-FFF2-40B4-BE49-F238E27FC236}">
                <a16:creationId xmlns:a16="http://schemas.microsoft.com/office/drawing/2014/main" id="{D463BFC5-F154-4C57-6C91-0ED3891F89C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4" r="-5" b="12055"/>
          <a:stretch/>
        </p:blipFill>
        <p:spPr>
          <a:xfrm>
            <a:off x="4209091" y="175147"/>
            <a:ext cx="3792174" cy="3174339"/>
          </a:xfrm>
          <a:prstGeom prst="rect">
            <a:avLst/>
          </a:prstGeom>
        </p:spPr>
      </p:pic>
      <p:pic>
        <p:nvPicPr>
          <p:cNvPr id="26" name="Grafik 25" descr="Ein Bild, das Musik, Saxofon, Musikinstrument, Blechblasinstrument enthält.&#10;&#10;Automatisch generierte Beschreibung">
            <a:extLst>
              <a:ext uri="{FF2B5EF4-FFF2-40B4-BE49-F238E27FC236}">
                <a16:creationId xmlns:a16="http://schemas.microsoft.com/office/drawing/2014/main" id="{BA953C57-819D-5EAC-ED2E-6A885C2EB81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93" r="-5" b="-5"/>
          <a:stretch/>
        </p:blipFill>
        <p:spPr>
          <a:xfrm>
            <a:off x="8194217" y="175147"/>
            <a:ext cx="3792174" cy="3174339"/>
          </a:xfrm>
          <a:prstGeom prst="rect">
            <a:avLst/>
          </a:prstGeom>
        </p:spPr>
      </p:pic>
      <p:pic>
        <p:nvPicPr>
          <p:cNvPr id="18" name="Grafik 17" descr="Ein Bild, das Wirbellose, Wirbellose Meerestiere, Organismus, Krake enthält.&#10;&#10;Automatisch generierte Beschreibung">
            <a:extLst>
              <a:ext uri="{FF2B5EF4-FFF2-40B4-BE49-F238E27FC236}">
                <a16:creationId xmlns:a16="http://schemas.microsoft.com/office/drawing/2014/main" id="{9B5C5C81-CD40-6C01-0FBE-88BB8CCE7C8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70" r="-5" b="-5"/>
          <a:stretch/>
        </p:blipFill>
        <p:spPr>
          <a:xfrm>
            <a:off x="191088" y="3508511"/>
            <a:ext cx="3792174" cy="3171426"/>
          </a:xfrm>
          <a:prstGeom prst="rect">
            <a:avLst/>
          </a:prstGeom>
        </p:spPr>
      </p:pic>
      <p:pic>
        <p:nvPicPr>
          <p:cNvPr id="22" name="Grafik 21" descr="Ein Bild, das Himmel, draußen, Fahrzeug, Landfahrzeug enthält.&#10;&#10;Automatisch generierte Beschreibung">
            <a:extLst>
              <a:ext uri="{FF2B5EF4-FFF2-40B4-BE49-F238E27FC236}">
                <a16:creationId xmlns:a16="http://schemas.microsoft.com/office/drawing/2014/main" id="{28E01908-601B-29CA-8044-52A5CB5B9D7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70" r="-5" b="-5"/>
          <a:stretch/>
        </p:blipFill>
        <p:spPr>
          <a:xfrm>
            <a:off x="8188574" y="3508511"/>
            <a:ext cx="3792174" cy="3171426"/>
          </a:xfrm>
          <a:prstGeom prst="rect">
            <a:avLst/>
          </a:prstGeom>
        </p:spPr>
      </p:pic>
      <p:pic>
        <p:nvPicPr>
          <p:cNvPr id="6" name="Inhaltsplatzhalter 5" descr="Ein Bild, das Bär, Säugetier, polar, Eisbär enthält.&#10;&#10;Automatisch generierte Beschreibung">
            <a:extLst>
              <a:ext uri="{FF2B5EF4-FFF2-40B4-BE49-F238E27FC236}">
                <a16:creationId xmlns:a16="http://schemas.microsoft.com/office/drawing/2014/main" id="{18A5CDAB-F9C4-D213-C388-7F65A3BAF51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70" r="-5" b="-5"/>
          <a:stretch/>
        </p:blipFill>
        <p:spPr>
          <a:xfrm>
            <a:off x="4203448" y="3508511"/>
            <a:ext cx="3792174" cy="3171426"/>
          </a:xfrm>
          <a:prstGeom prst="rect">
            <a:avLst/>
          </a:prstGeom>
        </p:spPr>
      </p:pic>
      <p:sp>
        <p:nvSpPr>
          <p:cNvPr id="2" name="Inhaltsplatzhalter 2">
            <a:extLst>
              <a:ext uri="{FF2B5EF4-FFF2-40B4-BE49-F238E27FC236}">
                <a16:creationId xmlns:a16="http://schemas.microsoft.com/office/drawing/2014/main" id="{EA38F28F-10BE-1A01-A073-6398247E2794}"/>
              </a:ext>
            </a:extLst>
          </p:cNvPr>
          <p:cNvSpPr txBox="1">
            <a:spLocks/>
          </p:cNvSpPr>
          <p:nvPr/>
        </p:nvSpPr>
        <p:spPr>
          <a:xfrm>
            <a:off x="191088" y="175147"/>
            <a:ext cx="3825051" cy="31714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sz="4400" dirty="0"/>
              <a:t>Lösung: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de-DE" dirty="0"/>
              <a:t>Diese Bilder sind echt</a:t>
            </a:r>
            <a:endParaRPr lang="LID4096" dirty="0"/>
          </a:p>
        </p:txBody>
      </p:sp>
      <p:pic>
        <p:nvPicPr>
          <p:cNvPr id="7" name="Grafik 6" descr="Ein Bild, das Text, Grafiken, Schrift, Screenshot enthält.&#10;&#10;Automatisch generierte Beschreibung">
            <a:extLst>
              <a:ext uri="{FF2B5EF4-FFF2-40B4-BE49-F238E27FC236}">
                <a16:creationId xmlns:a16="http://schemas.microsoft.com/office/drawing/2014/main" id="{AB6DCE7F-1C0C-D9F3-F643-D021668005A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464" y="1433963"/>
            <a:ext cx="3238297" cy="183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4630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1" name="Rectangle 60">
            <a:extLst>
              <a:ext uri="{FF2B5EF4-FFF2-40B4-BE49-F238E27FC236}">
                <a16:creationId xmlns:a16="http://schemas.microsoft.com/office/drawing/2014/main" id="{C7336F7B-7038-4227-BCAC-E417CC3F66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Grafik 27" descr="Ein Bild, das Schlange, Säugetier, Reptil, Grün enthält.&#10;&#10;Automatisch generierte Beschreibung">
            <a:extLst>
              <a:ext uri="{FF2B5EF4-FFF2-40B4-BE49-F238E27FC236}">
                <a16:creationId xmlns:a16="http://schemas.microsoft.com/office/drawing/2014/main" id="{1941118C-5316-163D-E755-F20EDAC12A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93" r="-5" b="-5"/>
          <a:stretch/>
        </p:blipFill>
        <p:spPr>
          <a:xfrm>
            <a:off x="4209091" y="175147"/>
            <a:ext cx="3792174" cy="3174339"/>
          </a:xfrm>
          <a:prstGeom prst="rect">
            <a:avLst/>
          </a:prstGeom>
        </p:spPr>
      </p:pic>
      <p:pic>
        <p:nvPicPr>
          <p:cNvPr id="32" name="Grafik 31" descr="Ein Bild, das Transport, Bahnhof, Hochgeschwindigkeitszug, Bahn enthält.&#10;&#10;Automatisch generierte Beschreibung">
            <a:extLst>
              <a:ext uri="{FF2B5EF4-FFF2-40B4-BE49-F238E27FC236}">
                <a16:creationId xmlns:a16="http://schemas.microsoft.com/office/drawing/2014/main" id="{86693FC0-2BBD-B219-CE0E-0873760B16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69" r="-5" b="9420"/>
          <a:stretch/>
        </p:blipFill>
        <p:spPr>
          <a:xfrm>
            <a:off x="8194217" y="175147"/>
            <a:ext cx="3792174" cy="3174339"/>
          </a:xfrm>
          <a:prstGeom prst="rect">
            <a:avLst/>
          </a:prstGeom>
        </p:spPr>
      </p:pic>
      <p:pic>
        <p:nvPicPr>
          <p:cNvPr id="44" name="Grafik 43" descr="Ein Bild, das Fahrzeug, Landfahrzeug, draußen, Rad enthält.&#10;&#10;Automatisch generierte Beschreibung">
            <a:extLst>
              <a:ext uri="{FF2B5EF4-FFF2-40B4-BE49-F238E27FC236}">
                <a16:creationId xmlns:a16="http://schemas.microsoft.com/office/drawing/2014/main" id="{B3374A58-ED17-446B-4D16-DA0F774E302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09" r="-5" b="5957"/>
          <a:stretch/>
        </p:blipFill>
        <p:spPr>
          <a:xfrm>
            <a:off x="191088" y="3508511"/>
            <a:ext cx="3792174" cy="3171426"/>
          </a:xfrm>
          <a:prstGeom prst="rect">
            <a:avLst/>
          </a:prstGeom>
        </p:spPr>
      </p:pic>
      <p:pic>
        <p:nvPicPr>
          <p:cNvPr id="42" name="Grafik 41" descr="Ein Bild, das Transport, Rad, Fahrzeug, Himmel enthält.&#10;&#10;Automatisch generierte Beschreibung">
            <a:extLst>
              <a:ext uri="{FF2B5EF4-FFF2-40B4-BE49-F238E27FC236}">
                <a16:creationId xmlns:a16="http://schemas.microsoft.com/office/drawing/2014/main" id="{34E30F6B-F4F0-9763-FE2E-5B86A360BEE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70" r="-5" b="-5"/>
          <a:stretch/>
        </p:blipFill>
        <p:spPr>
          <a:xfrm>
            <a:off x="8188574" y="3508511"/>
            <a:ext cx="3792174" cy="3171426"/>
          </a:xfrm>
          <a:prstGeom prst="rect">
            <a:avLst/>
          </a:prstGeom>
        </p:spPr>
      </p:pic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DB651B4-589B-AC37-38D6-6DE7E74FB4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91088" y="175147"/>
            <a:ext cx="3825051" cy="3171426"/>
          </a:xfrm>
        </p:spPr>
        <p:txBody>
          <a:bodyPr/>
          <a:lstStyle/>
          <a:p>
            <a:pPr marL="0" indent="0">
              <a:buNone/>
            </a:pPr>
            <a:r>
              <a:rPr lang="de-DE" sz="4400" dirty="0"/>
              <a:t>Lösung:</a:t>
            </a:r>
          </a:p>
          <a:p>
            <a:pPr marL="0" indent="0">
              <a:buNone/>
            </a:pPr>
            <a:r>
              <a:rPr lang="de-DE" dirty="0"/>
              <a:t>Diese Bilder sind echt</a:t>
            </a:r>
            <a:endParaRPr lang="LID4096" dirty="0"/>
          </a:p>
        </p:txBody>
      </p:sp>
      <p:pic>
        <p:nvPicPr>
          <p:cNvPr id="4" name="Grafik 3" descr="Ein Bild, das Kleidung, Person, Menschliches Gesicht, Lächeln enthält.&#10;&#10;Automatisch generierte Beschreibung">
            <a:extLst>
              <a:ext uri="{FF2B5EF4-FFF2-40B4-BE49-F238E27FC236}">
                <a16:creationId xmlns:a16="http://schemas.microsoft.com/office/drawing/2014/main" id="{33505431-7F04-52C9-01E8-85B40BFBF90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4" r="-5" b="15694"/>
          <a:stretch/>
        </p:blipFill>
        <p:spPr>
          <a:xfrm>
            <a:off x="4209091" y="3505598"/>
            <a:ext cx="3792174" cy="3174339"/>
          </a:xfrm>
          <a:prstGeom prst="rect">
            <a:avLst/>
          </a:prstGeom>
        </p:spPr>
      </p:pic>
      <p:pic>
        <p:nvPicPr>
          <p:cNvPr id="2" name="Grafik 1" descr="Ein Bild, das Text, Grafiken, Schrift, Screenshot enthält.&#10;&#10;Automatisch generierte Beschreibung">
            <a:extLst>
              <a:ext uri="{FF2B5EF4-FFF2-40B4-BE49-F238E27FC236}">
                <a16:creationId xmlns:a16="http://schemas.microsoft.com/office/drawing/2014/main" id="{245C5DA0-1C8F-F156-98DD-531363A1C2D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464" y="1433963"/>
            <a:ext cx="3238297" cy="183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0640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4" name="Rectangle 53">
            <a:extLst>
              <a:ext uri="{FF2B5EF4-FFF2-40B4-BE49-F238E27FC236}">
                <a16:creationId xmlns:a16="http://schemas.microsoft.com/office/drawing/2014/main" id="{C7336F7B-7038-4227-BCAC-E417CC3F66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fik 9" descr="Ein Bild, das Bär, Säugetier, polar, Eisbär enthält.">
            <a:extLst>
              <a:ext uri="{FF2B5EF4-FFF2-40B4-BE49-F238E27FC236}">
                <a16:creationId xmlns:a16="http://schemas.microsoft.com/office/drawing/2014/main" id="{4D4FB3EC-03EA-B743-201B-BE19E5A8D6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7" r="-5" b="14131"/>
          <a:stretch/>
        </p:blipFill>
        <p:spPr>
          <a:xfrm>
            <a:off x="8194217" y="3524634"/>
            <a:ext cx="3792174" cy="3174339"/>
          </a:xfrm>
          <a:prstGeom prst="rect">
            <a:avLst/>
          </a:prstGeom>
        </p:spPr>
      </p:pic>
      <p:pic>
        <p:nvPicPr>
          <p:cNvPr id="24" name="Grafik 23" descr="Ein Bild, das Saxofon, Musik, Musikinstrument, Konzert enthält.&#10;&#10;Automatisch generierte Beschreibung">
            <a:extLst>
              <a:ext uri="{FF2B5EF4-FFF2-40B4-BE49-F238E27FC236}">
                <a16:creationId xmlns:a16="http://schemas.microsoft.com/office/drawing/2014/main" id="{B3301346-9738-761E-FEF4-A34FCD5CD3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93" r="-5" b="-5"/>
          <a:stretch/>
        </p:blipFill>
        <p:spPr>
          <a:xfrm>
            <a:off x="8194217" y="175147"/>
            <a:ext cx="3792174" cy="3174339"/>
          </a:xfrm>
          <a:prstGeom prst="rect">
            <a:avLst/>
          </a:prstGeom>
        </p:spPr>
      </p:pic>
      <p:pic>
        <p:nvPicPr>
          <p:cNvPr id="12" name="Grafik 11" descr="Ein Bild, das Platane Flugzeug Hobel, Wolke, Himmel, Verkehrsflugzeug enthält.&#10;&#10;Automatisch generierte Beschreibung">
            <a:extLst>
              <a:ext uri="{FF2B5EF4-FFF2-40B4-BE49-F238E27FC236}">
                <a16:creationId xmlns:a16="http://schemas.microsoft.com/office/drawing/2014/main" id="{E2365087-E6CA-B588-AE99-2FDF8C67BE4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93" r="-5" b="-5"/>
          <a:stretch/>
        </p:blipFill>
        <p:spPr>
          <a:xfrm>
            <a:off x="4209091" y="175147"/>
            <a:ext cx="3792174" cy="3174339"/>
          </a:xfrm>
          <a:prstGeom prst="rect">
            <a:avLst/>
          </a:prstGeom>
        </p:spPr>
      </p:pic>
      <p:pic>
        <p:nvPicPr>
          <p:cNvPr id="20" name="Grafik 19" descr="Ein Bild, das Wirbellose, Wirbellose Meerestiere, Krake, Organismus enthält.&#10;&#10;Automatisch generierte Beschreibung">
            <a:extLst>
              <a:ext uri="{FF2B5EF4-FFF2-40B4-BE49-F238E27FC236}">
                <a16:creationId xmlns:a16="http://schemas.microsoft.com/office/drawing/2014/main" id="{BE8F492B-06F4-E010-0CE9-F4C5E40113A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33" r="-5" b="3433"/>
          <a:stretch/>
        </p:blipFill>
        <p:spPr>
          <a:xfrm>
            <a:off x="4203448" y="3508511"/>
            <a:ext cx="3792174" cy="3171426"/>
          </a:xfrm>
          <a:prstGeom prst="rect">
            <a:avLst/>
          </a:prstGeom>
        </p:spPr>
      </p:pic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0CC82F0-87F1-8E98-1A50-513C32E18A19}"/>
              </a:ext>
            </a:extLst>
          </p:cNvPr>
          <p:cNvSpPr txBox="1">
            <a:spLocks/>
          </p:cNvSpPr>
          <p:nvPr/>
        </p:nvSpPr>
        <p:spPr>
          <a:xfrm>
            <a:off x="191088" y="175147"/>
            <a:ext cx="3825051" cy="31714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sz="4400" dirty="0"/>
              <a:t>Lösung: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de-DE" dirty="0"/>
              <a:t>Diese Bilder gefälscht. Sie wurden mit Hilfe der von künstlicher Intelligenz erstellt.</a:t>
            </a:r>
            <a:endParaRPr lang="LID4096" dirty="0"/>
          </a:p>
        </p:txBody>
      </p:sp>
      <p:pic>
        <p:nvPicPr>
          <p:cNvPr id="4" name="Grafik 3" descr="Ein Bild, das Text, Schrift, rot, Grafiken enthält.&#10;&#10;Automatisch generierte Beschreibung">
            <a:extLst>
              <a:ext uri="{FF2B5EF4-FFF2-40B4-BE49-F238E27FC236}">
                <a16:creationId xmlns:a16="http://schemas.microsoft.com/office/drawing/2014/main" id="{EE0681DF-09A3-9457-2833-5BB9BB00D8E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227" y="3769640"/>
            <a:ext cx="3238297" cy="183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445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1" name="Rectangle 50">
            <a:extLst>
              <a:ext uri="{FF2B5EF4-FFF2-40B4-BE49-F238E27FC236}">
                <a16:creationId xmlns:a16="http://schemas.microsoft.com/office/drawing/2014/main" id="{C7336F7B-7038-4227-BCAC-E417CC3F66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8" name="Grafik 37" descr="Ein Bild, das Person, Kleidung, Im Haus, Lernen enthält.&#10;&#10;Automatisch generierte Beschreibung">
            <a:extLst>
              <a:ext uri="{FF2B5EF4-FFF2-40B4-BE49-F238E27FC236}">
                <a16:creationId xmlns:a16="http://schemas.microsoft.com/office/drawing/2014/main" id="{69BF75EB-B919-26A5-85E0-F904425E2F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4" r="-5" b="15265"/>
          <a:stretch/>
        </p:blipFill>
        <p:spPr>
          <a:xfrm>
            <a:off x="4142331" y="175147"/>
            <a:ext cx="3792174" cy="3174339"/>
          </a:xfrm>
          <a:prstGeom prst="rect">
            <a:avLst/>
          </a:prstGeom>
        </p:spPr>
      </p:pic>
      <p:pic>
        <p:nvPicPr>
          <p:cNvPr id="46" name="Grafik 45" descr="Ein Bild, das draußen, Fahrzeug, Landfahrzeug, Straße enthält.&#10;&#10;Automatisch generierte Beschreibung">
            <a:extLst>
              <a:ext uri="{FF2B5EF4-FFF2-40B4-BE49-F238E27FC236}">
                <a16:creationId xmlns:a16="http://schemas.microsoft.com/office/drawing/2014/main" id="{787F69D1-C34B-2632-C421-306D04C628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9" r="-5" b="10169"/>
          <a:stretch/>
        </p:blipFill>
        <p:spPr>
          <a:xfrm>
            <a:off x="8194217" y="175147"/>
            <a:ext cx="3792174" cy="3174339"/>
          </a:xfrm>
          <a:prstGeom prst="rect">
            <a:avLst/>
          </a:prstGeom>
        </p:spPr>
      </p:pic>
      <p:pic>
        <p:nvPicPr>
          <p:cNvPr id="30" name="Grafik 29" descr="Ein Bild, das Säugetier, Schlange, Reptil, Schuppenkriechtiere enthält.&#10;&#10;Automatisch generierte Beschreibung">
            <a:extLst>
              <a:ext uri="{FF2B5EF4-FFF2-40B4-BE49-F238E27FC236}">
                <a16:creationId xmlns:a16="http://schemas.microsoft.com/office/drawing/2014/main" id="{F8CE59D5-4436-5EA2-0512-F1F6682AA45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99" r="-5" b="666"/>
          <a:stretch/>
        </p:blipFill>
        <p:spPr>
          <a:xfrm>
            <a:off x="4136688" y="3508511"/>
            <a:ext cx="3792174" cy="3171426"/>
          </a:xfrm>
          <a:prstGeom prst="rect">
            <a:avLst/>
          </a:prstGeom>
        </p:spPr>
      </p:pic>
      <p:pic>
        <p:nvPicPr>
          <p:cNvPr id="36" name="Grafik 35" descr="Ein Bild, das Architektur, draußen, Himmel, Baum enthält.&#10;&#10;Automatisch generierte Beschreibung">
            <a:extLst>
              <a:ext uri="{FF2B5EF4-FFF2-40B4-BE49-F238E27FC236}">
                <a16:creationId xmlns:a16="http://schemas.microsoft.com/office/drawing/2014/main" id="{FF27AF13-EC02-9BD5-17EC-14688223B88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19" r="-5" b="6446"/>
          <a:stretch/>
        </p:blipFill>
        <p:spPr>
          <a:xfrm>
            <a:off x="8188574" y="3508511"/>
            <a:ext cx="3792174" cy="3171426"/>
          </a:xfrm>
          <a:prstGeom prst="rect">
            <a:avLst/>
          </a:prstGeom>
        </p:spPr>
      </p:pic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C8E06600-1540-775C-E152-921FE3F87B3C}"/>
              </a:ext>
            </a:extLst>
          </p:cNvPr>
          <p:cNvSpPr txBox="1">
            <a:spLocks/>
          </p:cNvSpPr>
          <p:nvPr/>
        </p:nvSpPr>
        <p:spPr>
          <a:xfrm>
            <a:off x="191088" y="175147"/>
            <a:ext cx="3825051" cy="31714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sz="4400" dirty="0"/>
              <a:t>Lösung: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de-DE" dirty="0"/>
              <a:t>Diese Bilder gefälscht. Sie wurden mit Hilfe der von künstlicher Intelligenz erstellt.</a:t>
            </a:r>
            <a:endParaRPr lang="LID4096" dirty="0"/>
          </a:p>
        </p:txBody>
      </p:sp>
      <p:pic>
        <p:nvPicPr>
          <p:cNvPr id="3" name="Grafik 2" descr="Ein Bild, das Text, Schrift, rot, Grafiken enthält.&#10;&#10;Automatisch generierte Beschreibung">
            <a:extLst>
              <a:ext uri="{FF2B5EF4-FFF2-40B4-BE49-F238E27FC236}">
                <a16:creationId xmlns:a16="http://schemas.microsoft.com/office/drawing/2014/main" id="{C83D6623-7D70-9607-594D-3F7A89557E1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227" y="3769640"/>
            <a:ext cx="3238297" cy="183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723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9eb7298-d1b9-4b87-8827-152766cb4f70" xsi:nil="true"/>
    <lcf76f155ced4ddcb4097134ff3c332f xmlns="4d8c8834-7fc2-4971-af72-9c807b2eaca9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480ABDE382FF0446B55B8F340FFCBAB5" ma:contentTypeVersion="16" ma:contentTypeDescription="Ein neues Dokument erstellen." ma:contentTypeScope="" ma:versionID="70d514936b63070211f3cc3b6a11b670">
  <xsd:schema xmlns:xsd="http://www.w3.org/2001/XMLSchema" xmlns:xs="http://www.w3.org/2001/XMLSchema" xmlns:p="http://schemas.microsoft.com/office/2006/metadata/properties" xmlns:ns2="4d8c8834-7fc2-4971-af72-9c807b2eaca9" xmlns:ns3="e9eb7298-d1b9-4b87-8827-152766cb4f70" targetNamespace="http://schemas.microsoft.com/office/2006/metadata/properties" ma:root="true" ma:fieldsID="2b364585bd57a0ab5e9f41545c3dcc7c" ns2:_="" ns3:_="">
    <xsd:import namespace="4d8c8834-7fc2-4971-af72-9c807b2eaca9"/>
    <xsd:import namespace="e9eb7298-d1b9-4b87-8827-152766cb4f7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8c8834-7fc2-4971-af72-9c807b2eaca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4" nillable="true" ma:displayName="Length (seconds)" ma:internalName="MediaLengthInSeconds" ma:readOnly="true">
      <xsd:simpleType>
        <xsd:restriction base="dms:Unknown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Bildmarkierungen" ma:readOnly="false" ma:fieldId="{5cf76f15-5ced-4ddc-b409-7134ff3c332f}" ma:taxonomyMulti="true" ma:sspId="9a48e02a-304b-44db-a51f-647cba8d1c2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eb7298-d1b9-4b87-8827-152766cb4f70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45fae2d4-6dc6-43fc-9b43-29cfb846f8a6}" ma:internalName="TaxCatchAll" ma:showField="CatchAllData" ma:web="e9eb7298-d1b9-4b87-8827-152766cb4f7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EA8CE54-A591-4049-BF22-2893B66E1D9F}">
  <ds:schemaRefs>
    <ds:schemaRef ds:uri="http://schemas.microsoft.com/office/2006/metadata/properties"/>
    <ds:schemaRef ds:uri="http://schemas.microsoft.com/office/infopath/2007/PartnerControls"/>
    <ds:schemaRef ds:uri="e9eb7298-d1b9-4b87-8827-152766cb4f70"/>
    <ds:schemaRef ds:uri="4d8c8834-7fc2-4971-af72-9c807b2eaca9"/>
  </ds:schemaRefs>
</ds:datastoreItem>
</file>

<file path=customXml/itemProps2.xml><?xml version="1.0" encoding="utf-8"?>
<ds:datastoreItem xmlns:ds="http://schemas.openxmlformats.org/officeDocument/2006/customXml" ds:itemID="{D5643B50-209F-41F2-9D2F-154DBC4D809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123C8FB-0482-4115-A29F-34B35C75FEC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d8c8834-7fc2-4971-af72-9c807b2eaca9"/>
    <ds:schemaRef ds:uri="e9eb7298-d1b9-4b87-8827-152766cb4f7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</Words>
  <Application>Microsoft Office PowerPoint</Application>
  <PresentationFormat>Breitbild</PresentationFormat>
  <Paragraphs>10</Paragraphs>
  <Slides>8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9" baseType="lpstr">
      <vt:lpstr>Office</vt:lpstr>
      <vt:lpstr>Bilder „echt oder gefälscht“?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Bilder „echt oder gefälscht“?</dc:title>
  <dc:creator>Blunschi Andreas PH Luzern</dc:creator>
  <cp:lastModifiedBy>Blunschi Andreas PH Luzern</cp:lastModifiedBy>
  <cp:revision>18</cp:revision>
  <dcterms:created xsi:type="dcterms:W3CDTF">2024-05-13T08:30:08Z</dcterms:created>
  <dcterms:modified xsi:type="dcterms:W3CDTF">2024-09-16T13:35:13Z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0x010100480ABDE382FF0446B55B8F340FFCBAB5</vt:lpwstr>
  </property>
  <property fmtid="{D5CDD505-2E9C-101B-9397-08002B2CF9AE}" pid="3" name="MediaServiceImageTags">
    <vt:lpwstr/>
  </property>
</Properties>
</file>